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  <p:sldMasterId id="2147483668" r:id="rId2"/>
    <p:sldMasterId id="2147483680" r:id="rId3"/>
  </p:sldMasterIdLst>
  <p:notesMasterIdLst>
    <p:notesMasterId r:id="rId24"/>
  </p:notesMasterIdLst>
  <p:handoutMasterIdLst>
    <p:handoutMasterId r:id="rId25"/>
  </p:handoutMasterIdLst>
  <p:sldIdLst>
    <p:sldId id="256" r:id="rId4"/>
    <p:sldId id="331" r:id="rId5"/>
    <p:sldId id="342" r:id="rId6"/>
    <p:sldId id="338" r:id="rId7"/>
    <p:sldId id="366" r:id="rId8"/>
    <p:sldId id="373" r:id="rId9"/>
    <p:sldId id="363" r:id="rId10"/>
    <p:sldId id="374" r:id="rId11"/>
    <p:sldId id="375" r:id="rId12"/>
    <p:sldId id="369" r:id="rId13"/>
    <p:sldId id="377" r:id="rId14"/>
    <p:sldId id="368" r:id="rId15"/>
    <p:sldId id="367" r:id="rId16"/>
    <p:sldId id="376" r:id="rId17"/>
    <p:sldId id="372" r:id="rId18"/>
    <p:sldId id="370" r:id="rId19"/>
    <p:sldId id="371" r:id="rId20"/>
    <p:sldId id="379" r:id="rId21"/>
    <p:sldId id="356" r:id="rId22"/>
    <p:sldId id="365" r:id="rId2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33CC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69" autoAdjust="0"/>
    <p:restoredTop sz="94632" autoAdjust="0"/>
  </p:normalViewPr>
  <p:slideViewPr>
    <p:cSldViewPr>
      <p:cViewPr>
        <p:scale>
          <a:sx n="66" d="100"/>
          <a:sy n="66" d="100"/>
        </p:scale>
        <p:origin x="-2046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94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35808E8-31CE-4640-8B61-20F1AE051E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519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6740DC9-282A-4F9C-8533-8A8A88584B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658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E7BFB3-B5A4-40D8-B78D-FFCE1B2E7740}" type="slidenum">
              <a:rPr lang="fr-FR" smtClean="0"/>
              <a:pPr eaLnBrk="1" hangingPunct="1"/>
              <a:t>1</a:t>
            </a:fld>
            <a:endParaRPr lang="fr-FR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097B83-7A8C-4001-83D0-0FEEA6CD88B1}" type="slidenum">
              <a:rPr lang="fr-FR" smtClean="0">
                <a:solidFill>
                  <a:srgbClr val="000000"/>
                </a:solidFill>
              </a:rPr>
              <a:pPr eaLnBrk="1" hangingPunct="1"/>
              <a:t>10</a:t>
            </a:fld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097B83-7A8C-4001-83D0-0FEEA6CD88B1}" type="slidenum">
              <a:rPr lang="fr-FR" smtClean="0">
                <a:solidFill>
                  <a:srgbClr val="000000"/>
                </a:solidFill>
              </a:rPr>
              <a:pPr eaLnBrk="1" hangingPunct="1"/>
              <a:t>11</a:t>
            </a:fld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097B83-7A8C-4001-83D0-0FEEA6CD88B1}" type="slidenum">
              <a:rPr lang="fr-FR" smtClean="0">
                <a:solidFill>
                  <a:srgbClr val="000000"/>
                </a:solidFill>
              </a:rPr>
              <a:pPr eaLnBrk="1" hangingPunct="1"/>
              <a:t>12</a:t>
            </a:fld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097B83-7A8C-4001-83D0-0FEEA6CD88B1}" type="slidenum">
              <a:rPr lang="fr-FR" smtClean="0">
                <a:solidFill>
                  <a:srgbClr val="000000"/>
                </a:solidFill>
              </a:rPr>
              <a:pPr eaLnBrk="1" hangingPunct="1"/>
              <a:t>13</a:t>
            </a:fld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097B83-7A8C-4001-83D0-0FEEA6CD88B1}" type="slidenum">
              <a:rPr lang="fr-FR" smtClean="0">
                <a:solidFill>
                  <a:srgbClr val="000000"/>
                </a:solidFill>
              </a:rPr>
              <a:pPr eaLnBrk="1" hangingPunct="1"/>
              <a:t>14</a:t>
            </a:fld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097B83-7A8C-4001-83D0-0FEEA6CD88B1}" type="slidenum">
              <a:rPr lang="fr-FR" smtClean="0">
                <a:solidFill>
                  <a:srgbClr val="000000"/>
                </a:solidFill>
              </a:rPr>
              <a:pPr eaLnBrk="1" hangingPunct="1"/>
              <a:t>15</a:t>
            </a:fld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097B83-7A8C-4001-83D0-0FEEA6CD88B1}" type="slidenum">
              <a:rPr lang="fr-FR" smtClean="0">
                <a:solidFill>
                  <a:srgbClr val="000000"/>
                </a:solidFill>
              </a:rPr>
              <a:pPr eaLnBrk="1" hangingPunct="1"/>
              <a:t>16</a:t>
            </a:fld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097B83-7A8C-4001-83D0-0FEEA6CD88B1}" type="slidenum">
              <a:rPr lang="fr-FR" smtClean="0">
                <a:solidFill>
                  <a:srgbClr val="000000"/>
                </a:solidFill>
              </a:rPr>
              <a:pPr eaLnBrk="1" hangingPunct="1"/>
              <a:t>17</a:t>
            </a:fld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097B83-7A8C-4001-83D0-0FEEA6CD88B1}" type="slidenum">
              <a:rPr lang="fr-FR" smtClean="0">
                <a:solidFill>
                  <a:srgbClr val="000000"/>
                </a:solidFill>
              </a:rPr>
              <a:pPr eaLnBrk="1" hangingPunct="1"/>
              <a:t>18</a:t>
            </a:fld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DBE472-B397-48E3-852A-EFAA3439B5A4}" type="slidenum">
              <a:rPr lang="fr-FR" smtClean="0">
                <a:solidFill>
                  <a:srgbClr val="000000"/>
                </a:solidFill>
              </a:rPr>
              <a:pPr eaLnBrk="1" hangingPunct="1"/>
              <a:t>19</a:t>
            </a:fld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307060-2E8E-4AB9-B5ED-658F2A2AEAE6}" type="slidenum">
              <a:rPr lang="fr-FR" smtClean="0"/>
              <a:pPr eaLnBrk="1" hangingPunct="1"/>
              <a:t>2</a:t>
            </a:fld>
            <a:endParaRPr lang="fr-FR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9C7640-A7B1-4635-B14F-A9B325B8537E}" type="slidenum">
              <a:rPr lang="fr-FR" smtClean="0">
                <a:solidFill>
                  <a:srgbClr val="000000"/>
                </a:solidFill>
              </a:rPr>
              <a:pPr eaLnBrk="1" hangingPunct="1"/>
              <a:t>3</a:t>
            </a:fld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5AAC92-0B7D-4646-86F6-1153F49D6C6E}" type="slidenum">
              <a:rPr lang="fr-FR" smtClean="0"/>
              <a:pPr eaLnBrk="1" hangingPunct="1"/>
              <a:t>4</a:t>
            </a:fld>
            <a:endParaRPr lang="fr-FR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5AAC92-0B7D-4646-86F6-1153F49D6C6E}" type="slidenum">
              <a:rPr lang="fr-FR" smtClean="0"/>
              <a:pPr eaLnBrk="1" hangingPunct="1"/>
              <a:t>5</a:t>
            </a:fld>
            <a:endParaRPr lang="fr-FR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5AAC92-0B7D-4646-86F6-1153F49D6C6E}" type="slidenum">
              <a:rPr lang="fr-FR" smtClean="0"/>
              <a:pPr eaLnBrk="1" hangingPunct="1"/>
              <a:t>6</a:t>
            </a:fld>
            <a:endParaRPr lang="fr-FR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097B83-7A8C-4001-83D0-0FEEA6CD88B1}" type="slidenum">
              <a:rPr lang="fr-FR" smtClean="0">
                <a:solidFill>
                  <a:srgbClr val="000000"/>
                </a:solidFill>
              </a:rPr>
              <a:pPr eaLnBrk="1" hangingPunct="1"/>
              <a:t>7</a:t>
            </a:fld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097B83-7A8C-4001-83D0-0FEEA6CD88B1}" type="slidenum">
              <a:rPr lang="fr-FR" smtClean="0">
                <a:solidFill>
                  <a:srgbClr val="000000"/>
                </a:solidFill>
              </a:rPr>
              <a:pPr eaLnBrk="1" hangingPunct="1"/>
              <a:t>8</a:t>
            </a:fld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097B83-7A8C-4001-83D0-0FEEA6CD88B1}" type="slidenum">
              <a:rPr lang="fr-FR" smtClean="0">
                <a:solidFill>
                  <a:srgbClr val="000000"/>
                </a:solidFill>
              </a:rPr>
              <a:pPr eaLnBrk="1" hangingPunct="1"/>
              <a:t>9</a:t>
            </a:fld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JCV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Prominence space observations                            ISSI, 4.XII.07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27AAF-BA46-4094-8109-A22A412687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92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JCV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Prominence space observations                            ISSI, 4.XII.07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69BDF-E0CF-4C8E-B68A-99C741462CF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58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61150" y="765175"/>
            <a:ext cx="2087563" cy="53276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95288" y="765175"/>
            <a:ext cx="6113462" cy="53276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JCV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Prominence space observations                            ISSI, 4.XII.07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169B9-5284-4F65-B3FE-A8BA19DF538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855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AE283-8526-4EDD-A7A6-47E7BC964665}" type="datetimeFigureOut">
              <a:rPr lang="fr-FR"/>
              <a:pPr>
                <a:defRPr/>
              </a:pPr>
              <a:t>19/06/2013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0795F-0546-4B28-807C-BA6B779A95B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352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B8FE3-7741-44D5-84E6-6CA0FD60B195}" type="datetimeFigureOut">
              <a:rPr lang="fr-FR"/>
              <a:pPr>
                <a:defRPr/>
              </a:pPr>
              <a:t>19/06/2013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F3135-9BCB-4C0C-A61F-9A6EB206050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019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D6CF6-E6AF-4563-BB05-6684CE24111E}" type="datetimeFigureOut">
              <a:rPr lang="fr-FR"/>
              <a:pPr>
                <a:defRPr/>
              </a:pPr>
              <a:t>19/06/2013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7220B-64EA-4F60-BC1C-86A81DE571F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829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CCF50-FB41-4B48-BCB6-41EEC0C88723}" type="datetimeFigureOut">
              <a:rPr lang="fr-FR"/>
              <a:pPr>
                <a:defRPr/>
              </a:pPr>
              <a:t>19/06/2013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2299F-7CAE-4093-92A7-FE019A80BA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702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F073-6C36-43FD-8A91-1EF843705C97}" type="datetimeFigureOut">
              <a:rPr lang="fr-FR"/>
              <a:pPr>
                <a:defRPr/>
              </a:pPr>
              <a:t>19/06/2013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FAE92-78D1-4043-AD47-BE8360D76B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477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8B38E-19BD-4E83-8A03-8257E7A07964}" type="datetimeFigureOut">
              <a:rPr lang="fr-FR"/>
              <a:pPr>
                <a:defRPr/>
              </a:pPr>
              <a:t>19/06/2013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2613D-301A-493D-9FEF-14E2724318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44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2C69F-E322-4981-90A4-06AA4C608822}" type="datetimeFigureOut">
              <a:rPr lang="fr-FR"/>
              <a:pPr>
                <a:defRPr/>
              </a:pPr>
              <a:t>19/06/2013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7E15C-2909-4E45-B08B-570A7F89BE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550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A781D-B105-4A8F-B365-600C9A800635}" type="datetimeFigureOut">
              <a:rPr lang="fr-FR"/>
              <a:pPr>
                <a:defRPr/>
              </a:pPr>
              <a:t>19/06/2013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A0A57-85FE-4759-92C6-6645F47AD17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8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 userDrawn="1"/>
        </p:nvGraphicFramePr>
        <p:xfrm>
          <a:off x="0" y="0"/>
          <a:ext cx="80962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1" name="Photo Editor Photo" r:id="rId3" imgW="514422" imgH="571731" progId="MSPhotoEd.3">
                  <p:embed/>
                </p:oleObj>
              </mc:Choice>
              <mc:Fallback>
                <p:oleObj name="Photo Editor Photo" r:id="rId3" imgW="514422" imgH="57173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09625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827088" y="188913"/>
            <a:ext cx="381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b="1" smtClean="0"/>
              <a:t>Institut d’Astrophysique Spatiale</a:t>
            </a:r>
            <a:r>
              <a:rPr lang="fr-FR" smtClean="0"/>
              <a:t> 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4572000" y="260350"/>
            <a:ext cx="4572000" cy="2159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6237288"/>
            <a:ext cx="91440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D6230-6521-41C6-94D1-C739C0B5573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635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90A54-1FDF-4C80-A03D-063BECAF51A7}" type="datetimeFigureOut">
              <a:rPr lang="fr-FR"/>
              <a:pPr>
                <a:defRPr/>
              </a:pPr>
              <a:t>19/06/2013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5ECB8-6341-4873-84B8-4AE3BD2FC9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082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01CA-59F5-48D6-8F63-F1700176B086}" type="datetimeFigureOut">
              <a:rPr lang="fr-FR"/>
              <a:pPr>
                <a:defRPr/>
              </a:pPr>
              <a:t>19/06/2013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84356-4F7A-403B-806E-B490B48B6C8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209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FADFB-C486-4F6F-A8CB-54EF098598C9}" type="datetimeFigureOut">
              <a:rPr lang="fr-FR"/>
              <a:pPr>
                <a:defRPr/>
              </a:pPr>
              <a:t>19/06/2013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DCB61-2047-4049-8B42-51953E57DC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5968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JCV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Prominence space observations                            ISSI, 4.XII.07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2FEF7-EF71-4ABA-8DD9-F5DE5EEF29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474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 userDrawn="1"/>
        </p:nvGraphicFramePr>
        <p:xfrm>
          <a:off x="0" y="0"/>
          <a:ext cx="80962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5" name="Photo Editor Photo" r:id="rId3" imgW="514422" imgH="571731" progId="MSPhotoEd.3">
                  <p:embed/>
                </p:oleObj>
              </mc:Choice>
              <mc:Fallback>
                <p:oleObj name="Photo Editor Photo" r:id="rId3" imgW="514422" imgH="57173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09625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827088" y="188913"/>
            <a:ext cx="381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b="1" smtClean="0">
                <a:solidFill>
                  <a:srgbClr val="000000"/>
                </a:solidFill>
              </a:rPr>
              <a:t>Institut d’Astrophysique Spatiale</a:t>
            </a:r>
            <a:r>
              <a:rPr lang="fr-FR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4572000" y="260350"/>
            <a:ext cx="4572000" cy="2159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6237288"/>
            <a:ext cx="91440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29AF2-FE26-43E7-9247-5A2405773E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24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JCV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Prominence space observations                            ISSI, 4.XII.07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AB784-EC30-4393-A8A2-61B7A12333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814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5288" y="1628775"/>
            <a:ext cx="4100512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100513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JCV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Prominence space observations                            ISSI, 4.XII.07 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5CD84-31DA-4E40-BCC9-F6DA51174A8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786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JCV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Prominence space observations                            ISSI, 4.XII.07  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031FF-D08D-41B1-A10D-8168B2DDB85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7222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JCV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Prominence space observations                            ISSI, 4.XII.07  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B554B-166F-4EB6-9D8E-F665C5D40E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364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JCV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Prominence space observations                            ISSI, 4.XII.07  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7A995-0703-4C21-AE4D-8D65B2C62B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70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JCV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Prominence space observations                            ISSI, 4.XII.07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563E8-AB39-4781-9BDB-C7CCB9822B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5484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JCV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Prominence space observations                            ISSI, 4.XII.07 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D2015-5B73-4D63-B87D-587FD76B94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2646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JCV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Prominence space observations                            ISSI, 4.XII.07 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90DD0-B945-4C64-890F-87C2E9296D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6096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JCV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Prominence space observations                            ISSI, 4.XII.07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02A5B-5116-4EF1-95CC-794AA39AA6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7283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61150" y="765175"/>
            <a:ext cx="2087563" cy="53276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95288" y="765175"/>
            <a:ext cx="6113462" cy="53276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JCV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Prominence space observations                            ISSI, 4.XII.07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9D436-235F-4C8D-9889-31B548FC65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10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5288" y="1628775"/>
            <a:ext cx="4100512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100513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JCV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Prominence space observations                            ISSI, 4.XII.07 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45CF5-39A4-4868-82F3-B01B499DC00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987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JCV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Prominence space observations                            ISSI, 4.XII.07  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35ACE-1BC5-4B87-8284-D5C0F046F7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903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JCV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Prominence space observations                            ISSI, 4.XII.07  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BBD3E-8C91-486A-B7EA-43942E7459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89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JCV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Prominence space observations                            ISSI, 4.XII.07  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A0734-0224-450A-BDEF-08B53232B1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42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JCV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Prominence space observations                            ISSI, 4.XII.07 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EDA48-BA08-44B1-B572-1547D84F15E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783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JCV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Prominence space observations                            ISSI, 4.XII.07 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60347-58D3-404E-89F1-313A930D1C8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464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765175"/>
            <a:ext cx="82296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28775"/>
            <a:ext cx="8353425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593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JCV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50" y="6237288"/>
            <a:ext cx="54737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Prominence space observations                            ISSI, 4.XII.07   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237288"/>
            <a:ext cx="16192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51B82B56-3C82-4D22-94D6-D77D419F1E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 userDrawn="1"/>
        </p:nvGraphicFramePr>
        <p:xfrm>
          <a:off x="0" y="0"/>
          <a:ext cx="80962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Photo Editor Photo" r:id="rId14" imgW="514422" imgH="571731" progId="MSPhotoEd.3">
                  <p:embed/>
                </p:oleObj>
              </mc:Choice>
              <mc:Fallback>
                <p:oleObj name="Photo Editor Photo" r:id="rId14" imgW="514422" imgH="571731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09625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827088" y="188913"/>
            <a:ext cx="381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b="1" smtClean="0"/>
              <a:t>Institut d’Astrophysique Spatiale</a:t>
            </a:r>
            <a:r>
              <a:rPr lang="fr-FR" smtClean="0"/>
              <a:t> 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4572000" y="260350"/>
            <a:ext cx="4572000" cy="2159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" name="Line 12"/>
          <p:cNvSpPr>
            <a:spLocks noChangeShapeType="1"/>
          </p:cNvSpPr>
          <p:nvPr userDrawn="1"/>
        </p:nvSpPr>
        <p:spPr bwMode="auto">
          <a:xfrm>
            <a:off x="0" y="6237288"/>
            <a:ext cx="91440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70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88E1DB-319E-4C24-B203-4DDD575BADC1}" type="datetimeFigureOut">
              <a:rPr lang="fr-FR"/>
              <a:pPr>
                <a:defRPr/>
              </a:pPr>
              <a:t>19/06/2013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1A84E3-6E15-44F5-BE3D-D3039B2ED4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765175"/>
            <a:ext cx="82296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28775"/>
            <a:ext cx="8353425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593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JCV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50" y="6237288"/>
            <a:ext cx="54737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Prominence space observations                            ISSI, 4.XII.07   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237288"/>
            <a:ext cx="16192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D2558FD-8949-4C56-8A1E-7EE204588CB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3079" name="Line 7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3080" name="Object 8"/>
          <p:cNvGraphicFramePr>
            <a:graphicFrameLocks noChangeAspect="1"/>
          </p:cNvGraphicFramePr>
          <p:nvPr userDrawn="1"/>
        </p:nvGraphicFramePr>
        <p:xfrm>
          <a:off x="0" y="0"/>
          <a:ext cx="80962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Photo Editor Photo" r:id="rId14" imgW="514422" imgH="571731" progId="MSPhotoEd.3">
                  <p:embed/>
                </p:oleObj>
              </mc:Choice>
              <mc:Fallback>
                <p:oleObj name="Photo Editor Photo" r:id="rId14" imgW="514422" imgH="571731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09625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827088" y="188913"/>
            <a:ext cx="381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b="1" smtClean="0">
                <a:solidFill>
                  <a:srgbClr val="000000"/>
                </a:solidFill>
              </a:rPr>
              <a:t>Institut d’Astrophysique Spatiale</a:t>
            </a:r>
            <a:r>
              <a:rPr lang="fr-FR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4572000" y="260350"/>
            <a:ext cx="4572000" cy="2159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83" name="Line 12"/>
          <p:cNvSpPr>
            <a:spLocks noChangeShapeType="1"/>
          </p:cNvSpPr>
          <p:nvPr userDrawn="1"/>
        </p:nvSpPr>
        <p:spPr bwMode="auto">
          <a:xfrm>
            <a:off x="0" y="6237288"/>
            <a:ext cx="91440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71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/>
          <a:lstStyle/>
          <a:p>
            <a:pPr eaLnBrk="1" hangingPunct="1"/>
            <a:r>
              <a:rPr lang="fr-FR" sz="3200" dirty="0" smtClean="0"/>
              <a:t>Alan Gabriel and MEDOC </a:t>
            </a:r>
            <a:r>
              <a:rPr lang="fr-FR" sz="3200" dirty="0" err="1" smtClean="0"/>
              <a:t>beginnings</a:t>
            </a:r>
            <a:endParaRPr lang="fr-FR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886200"/>
            <a:ext cx="7993062" cy="1752600"/>
          </a:xfrm>
        </p:spPr>
        <p:txBody>
          <a:bodyPr/>
          <a:lstStyle/>
          <a:p>
            <a:pPr eaLnBrk="1" hangingPunct="1"/>
            <a:endParaRPr lang="en-US" altLang="zh-CN" dirty="0" smtClean="0">
              <a:latin typeface="Verdana" pitchFamily="34" charset="0"/>
              <a:ea typeface="宋体" charset="-122"/>
            </a:endParaRPr>
          </a:p>
          <a:p>
            <a:pPr eaLnBrk="1" hangingPunct="1"/>
            <a:r>
              <a:rPr lang="fr-F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Jean-Claude Vial </a:t>
            </a:r>
            <a:endParaRPr lang="fr-FR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fr-F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Institut </a:t>
            </a:r>
            <a:r>
              <a:rPr lang="fr-F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d’Astrophysique Spatiale, </a:t>
            </a:r>
            <a:r>
              <a:rPr lang="fr-F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Orsay</a:t>
            </a:r>
            <a:endParaRPr lang="fr-F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8" name="Picture 4" descr="C:\Users\vial\AppData\Local\Temp\IAS_princip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961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From ESDOC to  MEDOC : a long road (1)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2D8FA6-0050-41EE-BB26-333408B542CD}" type="slidenum">
              <a:rPr lang="fr-FR" smtClean="0">
                <a:solidFill>
                  <a:srgbClr val="000000"/>
                </a:solidFill>
              </a:rPr>
              <a:pPr eaLnBrk="1" hangingPunct="1"/>
              <a:t>10</a:t>
            </a:fld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16388" name="ZoneTexte 1"/>
          <p:cNvSpPr txBox="1">
            <a:spLocks noChangeArrowheads="1"/>
          </p:cNvSpPr>
          <p:nvPr/>
        </p:nvSpPr>
        <p:spPr bwMode="auto">
          <a:xfrm>
            <a:off x="4590444" y="1196752"/>
            <a:ext cx="4356894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dirty="0">
              <a:latin typeface="Verdana" pitchFamily="34" charset="0"/>
            </a:endParaRPr>
          </a:p>
          <a:p>
            <a:pPr eaLnBrk="1" hangingPunct="1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Essential contributions of :</a:t>
            </a:r>
          </a:p>
          <a:p>
            <a:pPr eaLnBrk="1" hangingPunct="1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Région Ile de France</a:t>
            </a:r>
          </a:p>
          <a:p>
            <a:pPr eaLnBrk="1" hangingPunct="1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Département Essonne</a:t>
            </a:r>
          </a:p>
          <a:p>
            <a:pPr eaLnBrk="1" hangingPunct="1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Université Paris-Sud :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1,5 MF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prélevé sur le budget des autres laboratoires !</a:t>
            </a:r>
          </a:p>
          <a:p>
            <a:pPr eaLnBrk="1" hangingPunct="1"/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C.N.E.S.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4" y="1096963"/>
            <a:ext cx="39814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28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From ESDOC to  MEDOC : a long road (2)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2D8FA6-0050-41EE-BB26-333408B542CD}" type="slidenum">
              <a:rPr lang="fr-FR" smtClean="0">
                <a:solidFill>
                  <a:srgbClr val="000000"/>
                </a:solidFill>
              </a:rPr>
              <a:pPr eaLnBrk="1" hangingPunct="1"/>
              <a:t>11</a:t>
            </a:fld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16388" name="ZoneTexte 1"/>
          <p:cNvSpPr txBox="1">
            <a:spLocks noChangeArrowheads="1"/>
          </p:cNvSpPr>
          <p:nvPr/>
        </p:nvSpPr>
        <p:spPr bwMode="auto">
          <a:xfrm>
            <a:off x="611560" y="1196752"/>
            <a:ext cx="833577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dirty="0">
              <a:latin typeface="Verdana" pitchFamily="34" charset="0"/>
            </a:endParaRPr>
          </a:p>
          <a:p>
            <a:pPr eaLnBrk="1" hangingPunct="1"/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beginning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: the support of the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University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35416"/>
            <a:ext cx="370522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359092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58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From ESDOC to  MEDOC : a long road (3)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2D8FA6-0050-41EE-BB26-333408B542CD}" type="slidenum">
              <a:rPr lang="fr-FR" smtClean="0">
                <a:solidFill>
                  <a:srgbClr val="000000"/>
                </a:solidFill>
              </a:rPr>
              <a:pPr eaLnBrk="1" hangingPunct="1"/>
              <a:t>12</a:t>
            </a:fld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16388" name="ZoneTexte 1"/>
          <p:cNvSpPr txBox="1">
            <a:spLocks noChangeArrowheads="1"/>
          </p:cNvSpPr>
          <p:nvPr/>
        </p:nvSpPr>
        <p:spPr bwMode="auto">
          <a:xfrm>
            <a:off x="223838" y="1096963"/>
            <a:ext cx="8713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dirty="0">
              <a:latin typeface="Verdana" pitchFamily="34" charset="0"/>
            </a:endParaRPr>
          </a:p>
          <a:p>
            <a:pPr eaLnBrk="1" hangingPunct="1"/>
            <a:endParaRPr lang="fr-FR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765426" cy="527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364088" y="4700148"/>
            <a:ext cx="161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fr-F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MFrancs</a:t>
            </a:r>
            <a:endParaRPr lang="fr-F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05" y="1212283"/>
            <a:ext cx="3810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28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From ESDOC to  MEDOC : a long road (4)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2D8FA6-0050-41EE-BB26-333408B542CD}" type="slidenum">
              <a:rPr lang="fr-FR" smtClean="0">
                <a:solidFill>
                  <a:srgbClr val="000000"/>
                </a:solidFill>
              </a:rPr>
              <a:pPr eaLnBrk="1" hangingPunct="1"/>
              <a:t>13</a:t>
            </a:fld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16388" name="ZoneTexte 1"/>
          <p:cNvSpPr txBox="1">
            <a:spLocks noChangeArrowheads="1"/>
          </p:cNvSpPr>
          <p:nvPr/>
        </p:nvSpPr>
        <p:spPr bwMode="auto">
          <a:xfrm>
            <a:off x="223838" y="1096963"/>
            <a:ext cx="8713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dirty="0">
              <a:latin typeface="Verdana" pitchFamily="34" charset="0"/>
            </a:endParaRPr>
          </a:p>
          <a:p>
            <a:pPr eaLnBrk="1" hangingPunct="1"/>
            <a:endParaRPr lang="fr-FR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7737"/>
            <a:ext cx="3933825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30072"/>
            <a:ext cx="38004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42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From ESDOC to  MEDOC : a long road (5)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support of our friends across the Atlantic :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Joe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Gurman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Chris Saint-Cyr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2D8FA6-0050-41EE-BB26-333408B542CD}" type="slidenum">
              <a:rPr lang="fr-FR" smtClean="0">
                <a:solidFill>
                  <a:srgbClr val="000000"/>
                </a:solidFill>
              </a:rPr>
              <a:pPr eaLnBrk="1" hangingPunct="1"/>
              <a:t>14</a:t>
            </a:fld>
            <a:endParaRPr lang="fr-FR" smtClean="0">
              <a:solidFill>
                <a:srgbClr val="000000"/>
              </a:solidFill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58" y="1788417"/>
            <a:ext cx="3377952" cy="488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084" y="2924944"/>
            <a:ext cx="383857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53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MEDOC: the building (1)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2D8FA6-0050-41EE-BB26-333408B542CD}" type="slidenum">
              <a:rPr lang="fr-FR" smtClean="0">
                <a:solidFill>
                  <a:srgbClr val="000000"/>
                </a:solidFill>
              </a:rPr>
              <a:pPr eaLnBrk="1" hangingPunct="1"/>
              <a:t>15</a:t>
            </a:fld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16388" name="ZoneTexte 1"/>
          <p:cNvSpPr txBox="1">
            <a:spLocks noChangeArrowheads="1"/>
          </p:cNvSpPr>
          <p:nvPr/>
        </p:nvSpPr>
        <p:spPr bwMode="auto">
          <a:xfrm>
            <a:off x="228343" y="1196752"/>
            <a:ext cx="87137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dirty="0">
              <a:latin typeface="Verdana" pitchFamily="34" charset="0"/>
            </a:endParaRPr>
          </a:p>
          <a:p>
            <a:pPr eaLnBrk="1" hangingPunct="1"/>
            <a:r>
              <a:rPr lang="fr-FR" dirty="0" smtClean="0"/>
              <a:t>	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					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94" y="1340768"/>
            <a:ext cx="77724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51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MEDOC: the building (2)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2D8FA6-0050-41EE-BB26-333408B542CD}" type="slidenum">
              <a:rPr lang="fr-FR" smtClean="0">
                <a:solidFill>
                  <a:srgbClr val="000000"/>
                </a:solidFill>
              </a:rPr>
              <a:pPr eaLnBrk="1" hangingPunct="1"/>
              <a:t>16</a:t>
            </a:fld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16388" name="ZoneTexte 1"/>
          <p:cNvSpPr txBox="1">
            <a:spLocks noChangeArrowheads="1"/>
          </p:cNvSpPr>
          <p:nvPr/>
        </p:nvSpPr>
        <p:spPr bwMode="auto">
          <a:xfrm>
            <a:off x="223836" y="948232"/>
            <a:ext cx="87137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dirty="0">
              <a:latin typeface="Verdana" pitchFamily="34" charset="0"/>
            </a:endParaRPr>
          </a:p>
          <a:p>
            <a:pPr eaLnBrk="1" hangingPunct="1"/>
            <a:r>
              <a:rPr lang="fr-FR" dirty="0" smtClean="0"/>
              <a:t>	     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ESDOC					MEDOC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79" y="1591139"/>
            <a:ext cx="3456383" cy="463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18282"/>
            <a:ext cx="2088991" cy="2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84" y="1844824"/>
            <a:ext cx="2149687" cy="320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92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MEDOC: the building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(3) : the difficult allocations ….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2D8FA6-0050-41EE-BB26-333408B542CD}" type="slidenum">
              <a:rPr lang="fr-FR" smtClean="0">
                <a:solidFill>
                  <a:srgbClr val="000000"/>
                </a:solidFill>
              </a:rPr>
              <a:pPr eaLnBrk="1" hangingPunct="1"/>
              <a:t>17</a:t>
            </a:fld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16388" name="ZoneTexte 1"/>
          <p:cNvSpPr txBox="1">
            <a:spLocks noChangeArrowheads="1"/>
          </p:cNvSpPr>
          <p:nvPr/>
        </p:nvSpPr>
        <p:spPr bwMode="auto">
          <a:xfrm>
            <a:off x="223838" y="1096963"/>
            <a:ext cx="8713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dirty="0">
              <a:latin typeface="Verdana" pitchFamily="34" charset="0"/>
            </a:endParaRPr>
          </a:p>
          <a:p>
            <a:pPr eaLnBrk="1" hangingPunct="1"/>
            <a:endParaRPr lang="fr-FR" dirty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685" y="1743294"/>
            <a:ext cx="6356091" cy="494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92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MEDOC: today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2D8FA6-0050-41EE-BB26-333408B542CD}" type="slidenum">
              <a:rPr lang="fr-FR" smtClean="0">
                <a:solidFill>
                  <a:srgbClr val="000000"/>
                </a:solidFill>
              </a:rPr>
              <a:pPr eaLnBrk="1" hangingPunct="1"/>
              <a:t>18</a:t>
            </a:fld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16388" name="ZoneTexte 1"/>
          <p:cNvSpPr txBox="1">
            <a:spLocks noChangeArrowheads="1"/>
          </p:cNvSpPr>
          <p:nvPr/>
        </p:nvSpPr>
        <p:spPr bwMode="auto">
          <a:xfrm>
            <a:off x="223837" y="1096963"/>
            <a:ext cx="871378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SOHO :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Receiving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the full TM</a:t>
            </a:r>
          </a:p>
          <a:p>
            <a:pPr eaLnBrk="1" hangingPunct="1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Operations of GOLF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SUMER and CDS as long as SUMER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fully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operationnal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Campaigns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Workshops</a:t>
            </a:r>
          </a:p>
          <a:p>
            <a:pPr eaLnBrk="1" hangingPunct="1"/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Database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Archive</a:t>
            </a:r>
          </a:p>
          <a:p>
            <a:pPr eaLnBrk="1" hangingPunct="1"/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SOHO,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TRACE, CORONAS, STEREO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SDO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database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software : FESTIVAL,  UV Atlas, 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Solar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Wind code, Radiative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transfer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code,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Maps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of DEM, …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7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400" b="1" kern="0" dirty="0" smtClean="0">
                <a:solidFill>
                  <a:srgbClr val="000000"/>
                </a:solidFill>
                <a:latin typeface="Verdana" pitchFamily="34" charset="0"/>
              </a:rPr>
              <a:t>Conclusion</a:t>
            </a:r>
            <a:endParaRPr lang="en-US" sz="2400" b="1" dirty="0" smtClean="0">
              <a:latin typeface="Verdana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1600" baseline="30000" dirty="0" smtClean="0">
              <a:latin typeface="Verdana" pitchFamily="34" charset="0"/>
            </a:endParaRPr>
          </a:p>
          <a:p>
            <a:pPr eaLnBrk="1" hangingPunct="1">
              <a:buFontTx/>
              <a:buNone/>
            </a:pPr>
            <a:endParaRPr lang="en-US" sz="1800" dirty="0" smtClean="0">
              <a:latin typeface="Verdana" pitchFamily="34" charset="0"/>
            </a:endParaRPr>
          </a:p>
        </p:txBody>
      </p:sp>
      <p:sp>
        <p:nvSpPr>
          <p:cNvPr id="3072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5D18FA-BC1F-4A67-8E6A-5CD0A530B7EF}" type="slidenum">
              <a:rPr lang="fr-FR" smtClean="0">
                <a:solidFill>
                  <a:srgbClr val="000000"/>
                </a:solidFill>
              </a:rPr>
              <a:pPr eaLnBrk="1" hangingPunct="1"/>
              <a:t>19</a:t>
            </a:fld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30725" name="ZoneTexte 1"/>
          <p:cNvSpPr txBox="1">
            <a:spLocks noChangeArrowheads="1"/>
          </p:cNvSpPr>
          <p:nvPr/>
        </p:nvSpPr>
        <p:spPr bwMode="auto">
          <a:xfrm>
            <a:off x="228600" y="1341438"/>
            <a:ext cx="8303555" cy="447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fr-F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few </a:t>
            </a:r>
            <a:r>
              <a:rPr lang="fr-FR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lessons</a:t>
            </a:r>
            <a:r>
              <a:rPr lang="fr-F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from</a:t>
            </a:r>
            <a:r>
              <a:rPr lang="fr-F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Alan about the MEDOC story :</a:t>
            </a:r>
          </a:p>
          <a:p>
            <a:pPr eaLnBrk="1" hangingPunct="1">
              <a:lnSpc>
                <a:spcPct val="80000"/>
              </a:lnSpc>
            </a:pPr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fr-FR" dirty="0"/>
          </a:p>
          <a:p>
            <a:pPr eaLnBrk="1" hangingPunct="1">
              <a:lnSpc>
                <a:spcPct val="80000"/>
              </a:lnSpc>
            </a:pP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Evaluate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thoroughly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pros and cons of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your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</a:t>
            </a:r>
            <a:endParaRPr lang="fr-F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fr-F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Build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network of supporters/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friends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/allies/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advisers</a:t>
            </a:r>
            <a:endParaRPr lang="fr-F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fr-F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With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authorities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(les « instances »),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relently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address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top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level</a:t>
            </a:r>
            <a:endParaRPr lang="fr-F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fr-F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 persistent,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resilient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even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stubborn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since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you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think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you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are</a:t>
            </a:r>
          </a:p>
          <a:p>
            <a:pPr eaLnBrk="1" hangingPunct="1">
              <a:lnSpc>
                <a:spcPct val="80000"/>
              </a:lnSpc>
            </a:pP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right :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never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take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« no » for an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answer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!</a:t>
            </a:r>
          </a:p>
          <a:p>
            <a:pPr eaLnBrk="1" hangingPunct="1">
              <a:lnSpc>
                <a:spcPct val="80000"/>
              </a:lnSpc>
            </a:pPr>
            <a:endParaRPr lang="fr-F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Go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deep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even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the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details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since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this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where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devil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…)</a:t>
            </a:r>
          </a:p>
          <a:p>
            <a:pPr eaLnBrk="1" hangingPunct="1">
              <a:lnSpc>
                <a:spcPct val="80000"/>
              </a:lnSpc>
            </a:pPr>
            <a:endParaRPr lang="fr-F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summary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:</a:t>
            </a:r>
          </a:p>
          <a:p>
            <a:pPr eaLnBrk="1" hangingPunct="1">
              <a:lnSpc>
                <a:spcPct val="80000"/>
              </a:lnSpc>
            </a:pPr>
            <a:endParaRPr lang="fr-F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fr-F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 </a:t>
            </a:r>
            <a:r>
              <a:rPr lang="fr-FR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Where</a:t>
            </a:r>
            <a:r>
              <a:rPr lang="fr-F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there</a:t>
            </a:r>
            <a:r>
              <a:rPr lang="fr-F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fr-F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</a:t>
            </a:r>
            <a:r>
              <a:rPr lang="fr-FR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will</a:t>
            </a:r>
            <a:r>
              <a:rPr lang="fr-F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there</a:t>
            </a:r>
            <a:r>
              <a:rPr lang="fr-F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fr-F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</a:t>
            </a:r>
            <a:r>
              <a:rPr lang="fr-FR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way</a:t>
            </a:r>
            <a:r>
              <a:rPr lang="fr-F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»!</a:t>
            </a:r>
            <a:endParaRPr lang="fr-F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214D5B-78DD-4F46-A693-F7EA6C4EF482}" type="slidenum">
              <a:rPr lang="fr-FR" smtClean="0"/>
              <a:pPr eaLnBrk="1" hangingPunct="1"/>
              <a:t>2</a:t>
            </a:fld>
            <a:endParaRPr lang="fr-FR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5888"/>
            <a:ext cx="8280920" cy="1152872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Verdana" pitchFamily="34" charset="0"/>
              </a:rPr>
              <a:t>From creating I.A.S. to creating MEDOC</a:t>
            </a:r>
            <a:br>
              <a:rPr lang="en-US" sz="2400" b="1" dirty="0" smtClean="0">
                <a:latin typeface="Verdana" pitchFamily="34" charset="0"/>
              </a:rPr>
            </a:br>
            <a:r>
              <a:rPr lang="en-US" sz="2000" b="1" dirty="0" smtClean="0">
                <a:latin typeface="Verdana" pitchFamily="34" charset="0"/>
              </a:rPr>
              <a:t/>
            </a:r>
            <a:br>
              <a:rPr lang="en-US" sz="2000" b="1" dirty="0" smtClean="0">
                <a:latin typeface="Verdana" pitchFamily="34" charset="0"/>
              </a:rPr>
            </a:br>
            <a:r>
              <a:rPr lang="en-US" sz="2000" b="1" dirty="0" smtClean="0">
                <a:latin typeface="Verdana" pitchFamily="34" charset="0"/>
              </a:rPr>
              <a:t>a short (1988 – 1995) but eventful story</a:t>
            </a:r>
            <a:endParaRPr lang="en-US" sz="2000" b="1" dirty="0" smtClean="0">
              <a:latin typeface="Verdana" pitchFamily="34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305800" cy="4572000"/>
          </a:xfrm>
        </p:spPr>
        <p:txBody>
          <a:bodyPr/>
          <a:lstStyle/>
          <a:p>
            <a:pPr>
              <a:buFontTx/>
              <a:buNone/>
            </a:pPr>
            <a:endParaRPr lang="en-US" sz="1600" baseline="30000" dirty="0" smtClean="0">
              <a:latin typeface="Verdana" pitchFamily="34" charset="0"/>
            </a:endParaRPr>
          </a:p>
          <a:p>
            <a:pPr>
              <a:buFontTx/>
              <a:buNone/>
            </a:pPr>
            <a:endParaRPr lang="en-US" sz="1600" baseline="30000" dirty="0" smtClean="0">
              <a:latin typeface="Verdana" pitchFamily="34" charset="0"/>
            </a:endParaRPr>
          </a:p>
          <a:p>
            <a:pPr>
              <a:buFontTx/>
              <a:buNone/>
            </a:pPr>
            <a:r>
              <a:rPr lang="en-US" sz="1800" dirty="0" smtClean="0">
                <a:latin typeface="Verdana" pitchFamily="34" charset="0"/>
              </a:rPr>
              <a:t> 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519113" y="16478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/>
          </a:p>
          <a:p>
            <a:pPr eaLnBrk="1" hangingPunct="1"/>
            <a:endParaRPr lang="fr-FR"/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92075" y="608400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dirty="0">
              <a:latin typeface="Verdana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03263" y="64533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04771"/>
            <a:ext cx="376237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436096" y="508518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1991</a:t>
            </a:r>
            <a:endParaRPr lang="fr-F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1415890"/>
            <a:ext cx="3623020" cy="501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87994" y="510885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1988</a:t>
            </a:r>
            <a:endParaRPr lang="fr-F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3174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89E3C8-2230-4B8C-B78F-6097F03D14A8}" type="slidenum">
              <a:rPr lang="fr-FR" smtClean="0">
                <a:solidFill>
                  <a:srgbClr val="000000"/>
                </a:solidFill>
              </a:rPr>
              <a:pPr eaLnBrk="1" hangingPunct="1"/>
              <a:t>3</a:t>
            </a:fld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115888"/>
            <a:ext cx="8229600" cy="720725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latin typeface="Verdana" pitchFamily="34" charset="0"/>
              </a:rPr>
              <a:t>Be ready for an A.O. !</a:t>
            </a:r>
            <a:endParaRPr lang="en-US" sz="2000" b="1" dirty="0" smtClean="0">
              <a:latin typeface="Verdana" pitchFamily="34" charset="0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305800" cy="4572000"/>
          </a:xfrm>
        </p:spPr>
        <p:txBody>
          <a:bodyPr/>
          <a:lstStyle/>
          <a:p>
            <a:pPr>
              <a:buFontTx/>
              <a:buNone/>
            </a:pPr>
            <a:endParaRPr lang="en-US" sz="1600" baseline="30000" smtClean="0">
              <a:latin typeface="Verdana" pitchFamily="34" charset="0"/>
            </a:endParaRPr>
          </a:p>
          <a:p>
            <a:pPr>
              <a:buFontTx/>
              <a:buNone/>
            </a:pPr>
            <a:endParaRPr lang="en-US" sz="1600" baseline="30000" smtClean="0">
              <a:latin typeface="Verdana" pitchFamily="34" charset="0"/>
            </a:endParaRPr>
          </a:p>
          <a:p>
            <a:pPr>
              <a:buFontTx/>
              <a:buNone/>
            </a:pPr>
            <a:r>
              <a:rPr lang="en-US" sz="1800" smtClean="0">
                <a:latin typeface="Verdana" pitchFamily="34" charset="0"/>
              </a:rPr>
              <a:t> 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519113" y="16478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>
              <a:solidFill>
                <a:srgbClr val="000000"/>
              </a:solidFill>
            </a:endParaRPr>
          </a:p>
          <a:p>
            <a:pPr eaLnBrk="1" hangingPunct="1"/>
            <a:endParaRPr lang="fr-FR">
              <a:solidFill>
                <a:srgbClr val="000000"/>
              </a:solidFill>
            </a:endParaRP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92075" y="981075"/>
            <a:ext cx="59928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/>
            <a:endParaRPr lang="fr-FR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88" y="991285"/>
            <a:ext cx="375285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1075"/>
            <a:ext cx="3688118" cy="525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3230750" y="1001494"/>
            <a:ext cx="1192362" cy="646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6706345" y="5157192"/>
            <a:ext cx="1192362" cy="646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Submit  …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1600" baseline="30000" dirty="0" smtClean="0">
              <a:latin typeface="Verdana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1800" dirty="0" smtClean="0">
              <a:latin typeface="Verdana" pitchFamily="34" charset="0"/>
            </a:endParaRPr>
          </a:p>
        </p:txBody>
      </p:sp>
      <p:sp>
        <p:nvSpPr>
          <p:cNvPr id="1024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92BFC3-C5C9-4E5B-851D-559C40925329}" type="slidenum">
              <a:rPr lang="fr-FR" smtClean="0"/>
              <a:pPr eaLnBrk="1" hangingPunct="1"/>
              <a:t>4</a:t>
            </a:fld>
            <a:endParaRPr lang="fr-FR" smtClean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11831"/>
            <a:ext cx="359092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19" y="1428161"/>
            <a:ext cx="3464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Joint I.A.S.-C.N.E.S.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proposal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188" y="13342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Submit and be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selected ! 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Letter to the chairman of the Selection Committee (1)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1600" baseline="30000" dirty="0" smtClean="0">
              <a:latin typeface="Verdana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1800" dirty="0" smtClean="0">
              <a:latin typeface="Verdana" pitchFamily="34" charset="0"/>
            </a:endParaRPr>
          </a:p>
        </p:txBody>
      </p:sp>
      <p:sp>
        <p:nvSpPr>
          <p:cNvPr id="1024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92BFC3-C5C9-4E5B-851D-559C40925329}" type="slidenum">
              <a:rPr lang="fr-FR" smtClean="0"/>
              <a:pPr eaLnBrk="1" hangingPunct="1"/>
              <a:t>5</a:t>
            </a:fld>
            <a:endParaRPr lang="fr-FR" smtClean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246" y="908720"/>
            <a:ext cx="5976664" cy="561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>
          <a:xfrm>
            <a:off x="2771800" y="4005064"/>
            <a:ext cx="4320480" cy="646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899592" y="5733256"/>
            <a:ext cx="6984776" cy="646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36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Submit and be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selected ! 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Letter to the chairman of the Selection Committee (2)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1600" baseline="30000" dirty="0" smtClean="0">
              <a:latin typeface="Verdana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1800" dirty="0" smtClean="0">
              <a:latin typeface="Verdana" pitchFamily="34" charset="0"/>
            </a:endParaRPr>
          </a:p>
        </p:txBody>
      </p:sp>
      <p:sp>
        <p:nvSpPr>
          <p:cNvPr id="1024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92BFC3-C5C9-4E5B-851D-559C40925329}" type="slidenum">
              <a:rPr lang="fr-FR" smtClean="0"/>
              <a:pPr eaLnBrk="1" hangingPunct="1"/>
              <a:t>6</a:t>
            </a:fld>
            <a:endParaRPr lang="fr-FR" smtClean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8286"/>
            <a:ext cx="6192688" cy="654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>
          <a:xfrm>
            <a:off x="3225552" y="2996952"/>
            <a:ext cx="4320480" cy="646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331640" y="4472245"/>
            <a:ext cx="6192688" cy="646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4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From ESDOC to  MEDOC : various solutions (1)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2D8FA6-0050-41EE-BB26-333408B542CD}" type="slidenum">
              <a:rPr lang="fr-FR" smtClean="0">
                <a:solidFill>
                  <a:srgbClr val="000000"/>
                </a:solidFill>
              </a:rPr>
              <a:pPr eaLnBrk="1" hangingPunct="1"/>
              <a:t>7</a:t>
            </a:fld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16388" name="ZoneTexte 1"/>
          <p:cNvSpPr txBox="1">
            <a:spLocks noChangeArrowheads="1"/>
          </p:cNvSpPr>
          <p:nvPr/>
        </p:nvSpPr>
        <p:spPr bwMode="auto">
          <a:xfrm>
            <a:off x="223838" y="1096963"/>
            <a:ext cx="8713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dirty="0">
              <a:latin typeface="Verdana" pitchFamily="34" charset="0"/>
            </a:endParaRPr>
          </a:p>
          <a:p>
            <a:pPr eaLnBrk="1" hangingPunct="1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39552" y="1233190"/>
            <a:ext cx="32422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I.A.C. and Torino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68293"/>
            <a:ext cx="334327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96963"/>
            <a:ext cx="33528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From ESDOC to  MEDOC : various solutions (2)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2D8FA6-0050-41EE-BB26-333408B542CD}" type="slidenum">
              <a:rPr lang="fr-FR" smtClean="0">
                <a:solidFill>
                  <a:srgbClr val="000000"/>
                </a:solidFill>
              </a:rPr>
              <a:pPr eaLnBrk="1" hangingPunct="1"/>
              <a:t>8</a:t>
            </a:fld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16388" name="ZoneTexte 1"/>
          <p:cNvSpPr txBox="1">
            <a:spLocks noChangeArrowheads="1"/>
          </p:cNvSpPr>
          <p:nvPr/>
        </p:nvSpPr>
        <p:spPr bwMode="auto">
          <a:xfrm>
            <a:off x="223838" y="1096963"/>
            <a:ext cx="8713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dirty="0">
              <a:latin typeface="Verdana" pitchFamily="34" charset="0"/>
            </a:endParaRPr>
          </a:p>
          <a:p>
            <a:pPr eaLnBrk="1" hangingPunct="1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39552" y="1233190"/>
            <a:ext cx="17947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Torino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8" y="1602522"/>
            <a:ext cx="33718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675" y="1743294"/>
            <a:ext cx="3761590" cy="444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90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From ESDOC to  MEDOC : various solutions (3)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2D8FA6-0050-41EE-BB26-333408B542CD}" type="slidenum">
              <a:rPr lang="fr-FR" smtClean="0">
                <a:solidFill>
                  <a:srgbClr val="000000"/>
                </a:solidFill>
              </a:rPr>
              <a:pPr eaLnBrk="1" hangingPunct="1"/>
              <a:t>9</a:t>
            </a:fld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16388" name="ZoneTexte 1"/>
          <p:cNvSpPr txBox="1">
            <a:spLocks noChangeArrowheads="1"/>
          </p:cNvSpPr>
          <p:nvPr/>
        </p:nvSpPr>
        <p:spPr bwMode="auto">
          <a:xfrm>
            <a:off x="223838" y="1096963"/>
            <a:ext cx="8713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dirty="0">
              <a:latin typeface="Verdana" pitchFamily="34" charset="0"/>
            </a:endParaRPr>
          </a:p>
          <a:p>
            <a:pPr eaLnBrk="1" hangingPunct="1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39552" y="1233190"/>
            <a:ext cx="75623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Torino : a solution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had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the support of C.N.E.S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1" y="1743294"/>
            <a:ext cx="36957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679" y="1724244"/>
            <a:ext cx="340995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35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14381</TotalTime>
  <Words>344</Words>
  <Application>Microsoft Office PowerPoint</Application>
  <PresentationFormat>Affichage à l'écran (4:3)</PresentationFormat>
  <Paragraphs>116</Paragraphs>
  <Slides>20</Slides>
  <Notes>19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1" baseType="lpstr">
      <vt:lpstr>Arial</vt:lpstr>
      <vt:lpstr>Calibri</vt:lpstr>
      <vt:lpstr>Verdana</vt:lpstr>
      <vt:lpstr>宋体</vt:lpstr>
      <vt:lpstr>Symbol</vt:lpstr>
      <vt:lpstr>Times New Roman</vt:lpstr>
      <vt:lpstr>Wingdings</vt:lpstr>
      <vt:lpstr>Conception personnalisée</vt:lpstr>
      <vt:lpstr>1_Conception personnalisée</vt:lpstr>
      <vt:lpstr>2_Conception personnalisée</vt:lpstr>
      <vt:lpstr>Photo Microsoft Photo Editor 3.0</vt:lpstr>
      <vt:lpstr>Alan Gabriel and MEDOC beginnings</vt:lpstr>
      <vt:lpstr>From creating I.A.S. to creating MEDOC  a short (1988 – 1995) but eventful story</vt:lpstr>
      <vt:lpstr>Be ready for an A.O. !</vt:lpstr>
      <vt:lpstr>Submit  …</vt:lpstr>
      <vt:lpstr>Submit and be not selected !  Letter to the chairman of the Selection Committee (1)</vt:lpstr>
      <vt:lpstr>Submit and be not selected !  Letter to the chairman of the Selection Committee (2)</vt:lpstr>
      <vt:lpstr>From ESDOC to  MEDOC : various solutions (1)</vt:lpstr>
      <vt:lpstr>From ESDOC to  MEDOC : various solutions (2)</vt:lpstr>
      <vt:lpstr>From ESDOC to  MEDOC : various solutions (3)</vt:lpstr>
      <vt:lpstr>From ESDOC to  MEDOC : a long road (1)</vt:lpstr>
      <vt:lpstr>From ESDOC to  MEDOC : a long road (2)</vt:lpstr>
      <vt:lpstr>From ESDOC to  MEDOC : a long road (3)</vt:lpstr>
      <vt:lpstr>From ESDOC to  MEDOC : a long road (4)</vt:lpstr>
      <vt:lpstr>From ESDOC to  MEDOC : a long road (5)  The support of our friends across the Atlantic :  Joe Gurman, Chris Saint-Cyr</vt:lpstr>
      <vt:lpstr>MEDOC: the building (1)</vt:lpstr>
      <vt:lpstr>MEDOC: the building (2)</vt:lpstr>
      <vt:lpstr>MEDOC: the building (3) : the difficult allocations ….</vt:lpstr>
      <vt:lpstr>MEDOC: today</vt:lpstr>
      <vt:lpstr>Conclusion</vt:lpstr>
      <vt:lpstr>Présentation PowerPoint</vt:lpstr>
    </vt:vector>
  </TitlesOfParts>
  <Company>I.A.S.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Michel Berthe</dc:creator>
  <cp:lastModifiedBy>vial</cp:lastModifiedBy>
  <cp:revision>241</cp:revision>
  <dcterms:created xsi:type="dcterms:W3CDTF">2005-03-16T13:39:51Z</dcterms:created>
  <dcterms:modified xsi:type="dcterms:W3CDTF">2013-06-20T10:53:03Z</dcterms:modified>
</cp:coreProperties>
</file>